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wintergarten.de/index.html" TargetMode="External"/><Relationship Id="rId3" Type="http://schemas.openxmlformats.org/officeDocument/2006/relationships/hyperlink" Target="https://azure.spreewintergarten.de/paket-ba08fe1d5b904f5189f278c3354a186f/kaltwintergarten-oder-warmwintergarten-was-passt-zur-geplanten-nutzung-a9fb3cfd.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 und Winter im Glasanbau – Komfort über das ganze Jahr sichern</a:t>
            </a:r>
          </a:p>
        </p:txBody>
      </p:sp>
      <p:sp>
        <p:nvSpPr>
          <p:cNvPr id="3" name="Content Placeholder 2"/>
          <p:cNvSpPr>
            <a:spLocks noGrp="1"/>
          </p:cNvSpPr>
          <p:nvPr>
            <p:ph idx="1"/>
          </p:nvPr>
        </p:nvSpPr>
        <p:spPr/>
        <p:txBody>
          <a:bodyPr/>
          <a:lstStyle/>
          <a:p>
            <a:r>
              <a:t>Ein Wintergarten erweitert das Haus um eine Glashülle und eröffnet neue Möglichkeiten, den Wohnraum mit Licht und Natur zu verbinden. Ob saisonaler Rückzugsort oder ganzjährig nutzbarer Aufenthaltsraum – die Entscheidung für einen Glasanbau betrifft die bauliche Planung, die Haustechnik und die alltägliche Nutzung gleichermaßen. Dieser Leitfaden fasst die wesentlichen Zusammenhänge zusammen, die bei der Planung eines Wintergartens in Berlin zusammenspielen, und zeigt auf, welche Faktoren frühzeitig berücksichtigt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Maße, Material oder Bauweise festgelegt werden, hilft es, die geplante Nutzung klar zu beschreiben. Ein Platz für geeignete Jahreszeiten stellt andere Anforderungen als ein Raum, der auch im Winter regelmäßig genutzt werden soll. Fragen Sie sich: Zu welchem Raum im Haus soll der Zugang führen? Wann halten Sie sich typischerweise dort auf? Soll der Bereich für Pflanzen dienen, als Essplatz oder als Wohnzimmererweiterung? Auch eine mögliche spätere Nutzungsänderung kann von Beginn an mitgedacht werden. Diese Angaben bilden die Grundlage für die gesamte weitere Planung und verhindern, dass einzelne Bauteile ausgewählt werden, bevor die Auf</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gabe für das Gesamtsystem klar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Drei technische Themen begleiten jedes Wintergartenprojekt unabhängig von seiner Größe. Das Fundament muss Lasten aufnehmen und zu Baugrund, Wasserführung und Anschluss an das Haus passen – eine pauschale Lösung gibt es nicht. Die Belüftung funktioniert als zusammenhängender Luftweg: Frische Zuluft muss eintreten und erwärmte oder feuchte Luft austreten können. Eine einzelne Öffnung reicht dafür nicht aus. Die Beschattung begrenzt den Sonneneintrag, ohne den Raum unnötig abzudunkeln, und muss für unterschiedliche Flächen wie Dach und Seitenwände separat betrachtet werden. Für einen Wintergarten in Berlin empfiehlt es sich, diese Aspekte nicht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Grundlagen: Fundament, Belüftung und Beschattung</a:t>
            </a:r>
          </a:p>
        </p:txBody>
      </p:sp>
      <p:sp>
        <p:nvSpPr>
          <p:cNvPr id="3" name="Content Placeholder 2"/>
          <p:cNvSpPr>
            <a:spLocks noGrp="1"/>
          </p:cNvSpPr>
          <p:nvPr>
            <p:ph idx="1"/>
          </p:nvPr>
        </p:nvSpPr>
        <p:spPr/>
        <p:txBody>
          <a:bodyPr/>
          <a:lstStyle/>
          <a:p>
            <a:pPr>
              <a:defRPr sz="1800"/>
            </a:pPr>
            <a:r>
              <a:t> isoliert zu lösen, sondern als Gesamtkonzept zu planen.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Die Entscheidung zwischen einem unbeheizten und einem beheizten Glasanbau beeinflusst Bauweise, Kosten und Nutzungsmöglichkeiten erheblich. Ein Kaltwintergarten eignet sich als geschützter Sitzplatz in sonnigen Monaten und benötigt keine aufwendige Wärmedämmung. Für einen ganzjährig genutzten Raum müssen dagegen wärmetechnische Hülle, Heizung und Anschluss an das Haus aufeinander abgestimmt sein. Dabei geht es nicht nur um die Verglasung, sondern auch um Rahmen, Boden, Dach und Anschlussdetails. Das Nutzungsziel sollte bereits in der ersten Projektbeschreibung festgehalten werden, damit die Planung von Anfang an in die richtige Richtung geht.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Wintergärten sind nicht pauschal genehmigungsfrei. Die Errichtung und Änderung baulicher Anlagen ist in Berlin grundsätzlich genehmigungspflichtig, soweit gesetzliche Ausnahmen greifen. Maßgeblich sind der tatsächliche Aufbau, die geplante Nutzung und die für das Grundstück geltenden Anforderungen. Ein Bebauungsplan kann die zulässige Bebauung und deren Lage beeinflussen, ebenso der Gebäudebestand und der Abstand zu Grundstücksgrenzen. Die zuständige bezirkliche Bauaufsicht gibt Auskunft zum Verfahren; eine allgemeine Herstellerinformation ersetzt diese örtliche Prüfung nicht. Klären Sie den Verfahrensweg, bevor Sie eine verbindliche Bauausfü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 und Grundstücksbedingungen</a:t>
            </a:r>
          </a:p>
        </p:txBody>
      </p:sp>
      <p:sp>
        <p:nvSpPr>
          <p:cNvPr id="3" name="Content Placeholder 2"/>
          <p:cNvSpPr>
            <a:spLocks noGrp="1"/>
          </p:cNvSpPr>
          <p:nvPr>
            <p:ph idx="1"/>
          </p:nvPr>
        </p:nvSpPr>
        <p:spPr/>
        <p:txBody>
          <a:bodyPr/>
          <a:lstStyle/>
          <a:p>
            <a:pPr>
              <a:defRPr sz="1800"/>
            </a:pPr>
            <a:r>
              <a:t>hrung beauftragen.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ausführbaren Planung</a:t>
            </a:r>
          </a:p>
        </p:txBody>
      </p:sp>
      <p:sp>
        <p:nvSpPr>
          <p:cNvPr id="3" name="Content Placeholder 2"/>
          <p:cNvSpPr>
            <a:spLocks noGrp="1"/>
          </p:cNvSpPr>
          <p:nvPr>
            <p:ph idx="1"/>
          </p:nvPr>
        </p:nvSpPr>
        <p:spPr/>
        <p:txBody>
          <a:bodyPr/>
          <a:lstStyle/>
          <a:p>
            <a:pPr>
              <a:defRPr sz="1800"/>
            </a:pPr>
            <a:r>
              <a:t>Ein planungsgespräch beim Fachbetrieb wird konkreter, wenn Sie Ihre Ausgangslage beschreiben können: Welche Nutzung ist vorgesehen? Gibt es eine vorhandene Terrasse oder einen festen Aufbau? Wie soll der Übergang zum Wohnhaus gestaltet sein? Vorhandene Unterlagen wie Grundrisse, Lagepläne oder frühere Bauunterlagen helfen, die Situation realistisch einzuschätzen. Fehlende Kenntnisse – etwa zum Baugrund oder zu vorhandenen Leitungen – sollten als Prüfbedarf benannt statt ignoriert werden. So entsteht eine nachvollziehbare Grundlage für die weitere Planung.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Wintergarten Berlin: Anbau planen und Anfrage stellen</a:t>
            </a:r>
          </a:p>
          <a:p>
            <a:r>
              <a:rPr sz="1800">
                <a:hlinkClick r:id="rId3"/>
              </a:rPr>
              <a:t>Kaltwintergarten oder Warmwintergarten – Was passt zur geplanten Nutzung?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